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 roundtripDataSignature="AMtx7mhPgUQMgbwMq6/xfxXGekZEAPt9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a2576b43f2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3a2576b43f2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7"/>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9" name="Google Shape;39;p8"/>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8"/>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8"/>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11"/>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2915543" y="1426283"/>
            <a:ext cx="3471863" cy="7039681"/>
          </a:xfrm>
          <a:prstGeom prst="rect">
            <a:avLst/>
          </a:prstGeom>
          <a:noFill/>
          <a:ln>
            <a:noFill/>
          </a:ln>
        </p:spPr>
      </p:sp>
      <p:sp>
        <p:nvSpPr>
          <p:cNvPr id="64" name="Google Shape;64;p12"/>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hyperlink" Target="mailto:alex.ricketts@councillor.canterbury.gov.uk" TargetMode="External"/><Relationship Id="rId7" Type="http://schemas.openxmlformats.org/officeDocument/2006/relationships/hyperlink" Target="mailto:alex.ricketts@kent.gov.uk"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s://news.canterbury.gov.uk/consultations/proposed-changes-to-scrap-metal-dealer-licence-fees-for-2026-27/" TargetMode="External"/><Relationship Id="rId10" Type="http://schemas.openxmlformats.org/officeDocument/2006/relationships/hyperlink" Target="https://news.canterbury.gov.uk/consultations/proposed-changes-to-street-trading-licence-fees-for-2026-27/" TargetMode="External"/><Relationship Id="rId13" Type="http://schemas.openxmlformats.org/officeDocument/2006/relationships/hyperlink" Target="https://www.lake-research.com/kccparks" TargetMode="External"/><Relationship Id="rId12" Type="http://schemas.openxmlformats.org/officeDocument/2006/relationships/hyperlink" Target="https://www.lake-research.com/kccparks"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mailto:alex.ricketts@councillor.canterbury.gov.uk" TargetMode="External"/><Relationship Id="rId9" Type="http://schemas.openxmlformats.org/officeDocument/2006/relationships/hyperlink" Target="https://news.canterbury.gov.uk/consultations/housing-revenue-account-budget-consultation-2026-27/" TargetMode="External"/><Relationship Id="rId15" Type="http://schemas.openxmlformats.org/officeDocument/2006/relationships/hyperlink" Target="https://letstalk.kent.gov.uk/nht-2025-26" TargetMode="External"/><Relationship Id="rId14" Type="http://schemas.openxmlformats.org/officeDocument/2006/relationships/hyperlink" Target="https://letstalk.kent.gov.uk/nht-2025-26" TargetMode="External"/><Relationship Id="rId17" Type="http://schemas.openxmlformats.org/officeDocument/2006/relationships/hyperlink" Target="https://consult.environment-agency.gov.uk/psc/ct2-0pu-valencia-waste-kent-ltd-xp3434hx-v018/" TargetMode="External"/><Relationship Id="rId16" Type="http://schemas.openxmlformats.org/officeDocument/2006/relationships/hyperlink" Target="https://consult.environment-agency.gov.uk/psc/ct2-0pu-valencia-waste-kent-ltd-xp3434hx-v018/" TargetMode="External"/><Relationship Id="rId5" Type="http://schemas.openxmlformats.org/officeDocument/2006/relationships/hyperlink" Target="mailto:alex.ricketts@kent.gov.uk" TargetMode="External"/><Relationship Id="rId6" Type="http://schemas.openxmlformats.org/officeDocument/2006/relationships/image" Target="../media/image3.png"/><Relationship Id="rId7" Type="http://schemas.openxmlformats.org/officeDocument/2006/relationships/hyperlink" Target="https://news.canterbury.gov.uk/consultations/general-fund-budget-consultation-for-2026-27/" TargetMode="External"/><Relationship Id="rId8" Type="http://schemas.openxmlformats.org/officeDocument/2006/relationships/hyperlink" Target="https://news.canterbury.gov.uk/consultations/proposed-changes-to-charges-and-conditions-in-council-car-parks-for-2026-2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139485" y="2616617"/>
            <a:ext cx="184731"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p:nvPr/>
        </p:nvSpPr>
        <p:spPr>
          <a:xfrm>
            <a:off x="0" y="-2500"/>
            <a:ext cx="6858000" cy="1332900"/>
          </a:xfrm>
          <a:prstGeom prst="rect">
            <a:avLst/>
          </a:prstGeom>
          <a:solidFill>
            <a:srgbClr val="FAA61A"/>
          </a:solidFill>
          <a:ln>
            <a:noFill/>
          </a:ln>
        </p:spPr>
        <p:txBody>
          <a:bodyPr anchorCtr="0" anchor="t" bIns="45700" lIns="91425" spcFirstLastPara="1" rIns="91425" wrap="square" tIns="0">
            <a:noAutofit/>
          </a:bodyPr>
          <a:lstStyle/>
          <a:p>
            <a:pPr indent="0" lvl="0" marL="0" marR="829734" rtl="0" algn="ctr">
              <a:lnSpc>
                <a:spcPct val="100000"/>
              </a:lnSpc>
              <a:spcBef>
                <a:spcPts val="0"/>
              </a:spcBef>
              <a:spcAft>
                <a:spcPts val="0"/>
              </a:spcAft>
              <a:buClr>
                <a:schemeClr val="lt1"/>
              </a:buClr>
              <a:buSzPts val="2800"/>
              <a:buFont typeface="Calibri"/>
              <a:buNone/>
            </a:pPr>
            <a:r>
              <a:rPr b="1" i="0" lang="en-GB" sz="3000" u="none" cap="none" strike="noStrike">
                <a:solidFill>
                  <a:schemeClr val="dk1"/>
                </a:solidFill>
                <a:latin typeface="Calibri"/>
                <a:ea typeface="Calibri"/>
                <a:cs typeface="Calibri"/>
                <a:sym typeface="Calibri"/>
              </a:rPr>
              <a:t>Canterbury North Update</a:t>
            </a:r>
            <a:endParaRPr b="1" sz="3000">
              <a:solidFill>
                <a:schemeClr val="dk1"/>
              </a:solidFill>
              <a:latin typeface="Calibri"/>
              <a:ea typeface="Calibri"/>
              <a:cs typeface="Calibri"/>
              <a:sym typeface="Calibri"/>
            </a:endParaRPr>
          </a:p>
          <a:p>
            <a:pPr indent="0" lvl="0" marL="0" marR="829734" rtl="0" algn="ctr">
              <a:lnSpc>
                <a:spcPct val="50000"/>
              </a:lnSpc>
              <a:spcBef>
                <a:spcPts val="0"/>
              </a:spcBef>
              <a:spcAft>
                <a:spcPts val="0"/>
              </a:spcAft>
              <a:buClr>
                <a:schemeClr val="lt1"/>
              </a:buClr>
              <a:buSzPts val="2800"/>
              <a:buFont typeface="Calibri"/>
              <a:buNone/>
            </a:pPr>
            <a:r>
              <a:rPr b="1" i="0" lang="en-GB" sz="3000" u="none" cap="none" strike="noStrike">
                <a:solidFill>
                  <a:schemeClr val="dk1"/>
                </a:solidFill>
                <a:latin typeface="Calibri"/>
                <a:ea typeface="Calibri"/>
                <a:cs typeface="Calibri"/>
                <a:sym typeface="Calibri"/>
              </a:rPr>
              <a:t> </a:t>
            </a:r>
            <a:r>
              <a:rPr b="1" i="0" lang="en-GB" sz="2000" u="none" cap="none" strike="noStrike">
                <a:solidFill>
                  <a:schemeClr val="dk1"/>
                </a:solidFill>
                <a:latin typeface="Calibri"/>
                <a:ea typeface="Calibri"/>
                <a:cs typeface="Calibri"/>
                <a:sym typeface="Calibri"/>
              </a:rPr>
              <a:t>November 2025</a:t>
            </a:r>
            <a:endParaRPr b="1" i="0" sz="2000" u="none" cap="none" strike="noStrike">
              <a:solidFill>
                <a:schemeClr val="dk1"/>
              </a:solidFill>
              <a:latin typeface="Calibri"/>
              <a:ea typeface="Calibri"/>
              <a:cs typeface="Calibri"/>
              <a:sym typeface="Calibri"/>
            </a:endParaRPr>
          </a:p>
          <a:p>
            <a:pPr indent="0" lvl="0" marL="0" marR="919734" rtl="0" algn="r">
              <a:lnSpc>
                <a:spcPct val="100000"/>
              </a:lnSpc>
              <a:spcBef>
                <a:spcPts val="0"/>
              </a:spcBef>
              <a:spcAft>
                <a:spcPts val="0"/>
              </a:spcAft>
              <a:buClr>
                <a:schemeClr val="dk1"/>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919734" rtl="0" algn="l">
              <a:lnSpc>
                <a:spcPct val="100000"/>
              </a:lnSpc>
              <a:spcBef>
                <a:spcPts val="0"/>
              </a:spcBef>
              <a:spcAft>
                <a:spcPts val="0"/>
              </a:spcAft>
              <a:buClr>
                <a:schemeClr val="lt1"/>
              </a:buClr>
              <a:buSzPts val="2800"/>
              <a:buFont typeface="Calibri"/>
              <a:buNone/>
            </a:pPr>
            <a:r>
              <a:t/>
            </a:r>
            <a:endParaRPr b="1" i="0" sz="400" u="none" cap="none" strike="noStrike">
              <a:solidFill>
                <a:schemeClr val="lt1"/>
              </a:solidFill>
              <a:latin typeface="Calibri"/>
              <a:ea typeface="Calibri"/>
              <a:cs typeface="Calibri"/>
              <a:sym typeface="Calibri"/>
            </a:endParaRPr>
          </a:p>
          <a:p>
            <a:pPr indent="0" lvl="0" marL="0" marR="829734" rtl="0" algn="r">
              <a:lnSpc>
                <a:spcPct val="100000"/>
              </a:lnSpc>
              <a:spcBef>
                <a:spcPts val="0"/>
              </a:spcBef>
              <a:spcAft>
                <a:spcPts val="0"/>
              </a:spcAft>
              <a:buClr>
                <a:schemeClr val="dk1"/>
              </a:buClr>
              <a:buSzPts val="1400"/>
              <a:buFont typeface="Arial"/>
              <a:buNone/>
            </a:pPr>
            <a:r>
              <a:t/>
            </a:r>
            <a:endParaRPr b="1" i="0" sz="1200" u="none" cap="none" strike="noStrike">
              <a:solidFill>
                <a:schemeClr val="dk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0" l="0" r="0" t="0"/>
          <a:stretch/>
        </p:blipFill>
        <p:spPr>
          <a:xfrm>
            <a:off x="5996675" y="63650"/>
            <a:ext cx="800400" cy="1200600"/>
          </a:xfrm>
          <a:prstGeom prst="rect">
            <a:avLst/>
          </a:prstGeom>
          <a:noFill/>
          <a:ln>
            <a:noFill/>
          </a:ln>
        </p:spPr>
      </p:pic>
      <p:sp>
        <p:nvSpPr>
          <p:cNvPr id="87" name="Google Shape;87;p1"/>
          <p:cNvSpPr txBox="1"/>
          <p:nvPr/>
        </p:nvSpPr>
        <p:spPr>
          <a:xfrm>
            <a:off x="39150" y="888275"/>
            <a:ext cx="2317500" cy="499800"/>
          </a:xfrm>
          <a:prstGeom prst="rect">
            <a:avLst/>
          </a:prstGeom>
          <a:noFill/>
          <a:ln>
            <a:noFill/>
          </a:ln>
        </p:spPr>
        <p:txBody>
          <a:bodyPr anchorCtr="0" anchor="t" bIns="91425" lIns="91425" spcFirstLastPara="1" rIns="91425" wrap="square" tIns="91425">
            <a:noAutofit/>
          </a:bodyPr>
          <a:lstStyle/>
          <a:p>
            <a:pPr indent="0" lvl="0" marL="0" marR="245696" rtl="0" algn="l">
              <a:lnSpc>
                <a:spcPct val="100000"/>
              </a:lnSpc>
              <a:spcBef>
                <a:spcPts val="0"/>
              </a:spcBef>
              <a:spcAft>
                <a:spcPts val="0"/>
              </a:spcAft>
              <a:buClr>
                <a:schemeClr val="lt1"/>
              </a:buClr>
              <a:buSzPts val="2800"/>
              <a:buFont typeface="Calibri"/>
              <a:buNone/>
            </a:pPr>
            <a:r>
              <a:rPr b="1" i="0" lang="en-GB" sz="2100" u="none" cap="none" strike="noStrike">
                <a:solidFill>
                  <a:schemeClr val="dk1"/>
                </a:solidFill>
                <a:latin typeface="Calibri"/>
                <a:ea typeface="Calibri"/>
                <a:cs typeface="Calibri"/>
                <a:sym typeface="Calibri"/>
              </a:rPr>
              <a:t>Cllr Alex Ricketts</a:t>
            </a:r>
            <a:endParaRPr b="0" i="0" sz="2100" u="none" cap="none" strike="noStrike">
              <a:solidFill>
                <a:schemeClr val="dk1"/>
              </a:solidFill>
              <a:latin typeface="Calibri"/>
              <a:ea typeface="Calibri"/>
              <a:cs typeface="Calibri"/>
              <a:sym typeface="Calibri"/>
            </a:endParaRPr>
          </a:p>
        </p:txBody>
      </p:sp>
      <p:pic>
        <p:nvPicPr>
          <p:cNvPr id="88" name="Google Shape;88;p1"/>
          <p:cNvPicPr preferRelativeResize="0"/>
          <p:nvPr/>
        </p:nvPicPr>
        <p:blipFill>
          <a:blip r:embed="rId4">
            <a:alphaModFix/>
          </a:blip>
          <a:stretch>
            <a:fillRect/>
          </a:stretch>
        </p:blipFill>
        <p:spPr>
          <a:xfrm>
            <a:off x="0" y="8886161"/>
            <a:ext cx="6831299" cy="1019839"/>
          </a:xfrm>
          <a:prstGeom prst="rect">
            <a:avLst/>
          </a:prstGeom>
          <a:noFill/>
          <a:ln>
            <a:noFill/>
          </a:ln>
        </p:spPr>
      </p:pic>
      <p:sp>
        <p:nvSpPr>
          <p:cNvPr id="89" name="Google Shape;89;p1"/>
          <p:cNvSpPr txBox="1"/>
          <p:nvPr/>
        </p:nvSpPr>
        <p:spPr>
          <a:xfrm>
            <a:off x="0" y="1514675"/>
            <a:ext cx="6797100" cy="792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a:solidFill>
                  <a:schemeClr val="dk1"/>
                </a:solidFill>
              </a:rPr>
              <a:t>It’s been a busy time recently, both in Canterbury and Maidstone, with a mixed bag of good news and bad.</a:t>
            </a:r>
            <a:endParaRPr>
              <a:solidFill>
                <a:schemeClr val="dk1"/>
              </a:solidFill>
            </a:endParaRPr>
          </a:p>
          <a:p>
            <a:pPr indent="0" lvl="0" marL="0" rtl="0" algn="l">
              <a:lnSpc>
                <a:spcPct val="115000"/>
              </a:lnSpc>
              <a:spcBef>
                <a:spcPts val="1200"/>
              </a:spcBef>
              <a:spcAft>
                <a:spcPts val="0"/>
              </a:spcAft>
              <a:buNone/>
            </a:pPr>
            <a:r>
              <a:rPr lang="en-GB">
                <a:solidFill>
                  <a:schemeClr val="dk1"/>
                </a:solidFill>
              </a:rPr>
              <a:t>It’s difficult to ignore the antics from across the chamber at County Hall, with their initial 57 councillors now down to 48 (at time of writing) due to a mix of sackings, defections and legal difficulties. This has serious implications for decision making and it also appears to be disrupting the work of committees: I’m a member of both the Regulation Committee and the Health Overview and Scrutiny Committee and, once we finally met after the cancellations of early meetings, the chairs of both have since been removed by the leader. Both do important work, and given the pressures and upheaval within the NHS the work of the latter is vital. The Liberal Democrats proposed a motion to set up a cross party and multi-agency Health and Social Care Kent Improvement Board, which was voted down by the majority party. </a:t>
            </a:r>
            <a:endParaRPr>
              <a:solidFill>
                <a:schemeClr val="dk1"/>
              </a:solidFill>
            </a:endParaRPr>
          </a:p>
          <a:p>
            <a:pPr indent="0" lvl="0" marL="0" rtl="0" algn="l">
              <a:lnSpc>
                <a:spcPct val="115000"/>
              </a:lnSpc>
              <a:spcBef>
                <a:spcPts val="1200"/>
              </a:spcBef>
              <a:spcAft>
                <a:spcPts val="0"/>
              </a:spcAft>
              <a:buNone/>
            </a:pPr>
            <a:r>
              <a:rPr lang="en-GB">
                <a:solidFill>
                  <a:schemeClr val="dk1"/>
                </a:solidFill>
              </a:rPr>
              <a:t>In further evidence of disruption to the conducting of council business, we are still waiting for a draft budget from the KCC administration, despite it being usual for something to have been prepared and ready for consultation by now.</a:t>
            </a:r>
            <a:endParaRPr>
              <a:solidFill>
                <a:schemeClr val="dk1"/>
              </a:solidFill>
            </a:endParaRPr>
          </a:p>
          <a:p>
            <a:pPr indent="0" lvl="0" marL="0" rtl="0" algn="l">
              <a:lnSpc>
                <a:spcPct val="115000"/>
              </a:lnSpc>
              <a:spcBef>
                <a:spcPts val="1200"/>
              </a:spcBef>
              <a:spcAft>
                <a:spcPts val="0"/>
              </a:spcAft>
              <a:buNone/>
            </a:pPr>
            <a:r>
              <a:rPr lang="en-GB">
                <a:solidFill>
                  <a:schemeClr val="dk1"/>
                </a:solidFill>
              </a:rPr>
              <a:t>By contrast Canterbury City Council has issued a budget consultation, and you can respond to each section using the links on the following page. Finances are still tight, but there are some interesting proposals, especially the provision of £5m for purchasing new social housing. Canterbury City Council meets again on 20</a:t>
            </a:r>
            <a:r>
              <a:rPr baseline="30000" lang="en-GB">
                <a:solidFill>
                  <a:schemeClr val="dk1"/>
                </a:solidFill>
              </a:rPr>
              <a:t>th</a:t>
            </a:r>
            <a:r>
              <a:rPr lang="en-GB">
                <a:solidFill>
                  <a:schemeClr val="dk1"/>
                </a:solidFill>
              </a:rPr>
              <a:t> November where Local Government Reorganisation will be discussed, and I would love to hear your views.</a:t>
            </a:r>
            <a:endParaRPr>
              <a:solidFill>
                <a:schemeClr val="dk1"/>
              </a:solidFill>
            </a:endParaRPr>
          </a:p>
          <a:p>
            <a:pPr indent="0" lvl="0" marL="0" rtl="0" algn="l">
              <a:lnSpc>
                <a:spcPct val="115000"/>
              </a:lnSpc>
              <a:spcBef>
                <a:spcPts val="1200"/>
              </a:spcBef>
              <a:spcAft>
                <a:spcPts val="0"/>
              </a:spcAft>
              <a:buNone/>
            </a:pPr>
            <a:r>
              <a:rPr lang="en-GB">
                <a:solidFill>
                  <a:schemeClr val="dk1"/>
                </a:solidFill>
              </a:rPr>
              <a:t>As ever I hope to meet you in person either at Parish Council meetings, events, at our national headline winning Hare at Blean, or even at the Rough Common Village Hall Christmas Quiz, which I hear will have an excellent quizmaster. </a:t>
            </a:r>
            <a:endParaRPr>
              <a:solidFill>
                <a:schemeClr val="dk1"/>
              </a:solidFill>
            </a:endParaRPr>
          </a:p>
          <a:p>
            <a:pPr indent="0" lvl="0" marL="0" rtl="0" algn="l">
              <a:lnSpc>
                <a:spcPct val="115000"/>
              </a:lnSpc>
              <a:spcBef>
                <a:spcPts val="1200"/>
              </a:spcBef>
              <a:spcAft>
                <a:spcPts val="0"/>
              </a:spcAft>
              <a:buNone/>
            </a:pPr>
            <a:r>
              <a:rPr lang="en-GB">
                <a:solidFill>
                  <a:schemeClr val="dk1"/>
                </a:solidFill>
              </a:rPr>
              <a:t>All the best,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228600" lvl="0" marL="0" rtl="0" algn="l">
              <a:lnSpc>
                <a:spcPct val="115000"/>
              </a:lnSpc>
              <a:spcBef>
                <a:spcPts val="1200"/>
              </a:spcBef>
              <a:spcAft>
                <a:spcPts val="1200"/>
              </a:spcAft>
              <a:buNone/>
            </a:pPr>
            <a:r>
              <a:t/>
            </a:r>
            <a:endParaRPr>
              <a:solidFill>
                <a:schemeClr val="dk1"/>
              </a:solidFill>
            </a:endParaRPr>
          </a:p>
        </p:txBody>
      </p:sp>
      <p:pic>
        <p:nvPicPr>
          <p:cNvPr id="90" name="Google Shape;90;p1"/>
          <p:cNvPicPr preferRelativeResize="0"/>
          <p:nvPr/>
        </p:nvPicPr>
        <p:blipFill rotWithShape="1">
          <a:blip r:embed="rId5">
            <a:alphaModFix/>
          </a:blip>
          <a:srcRect b="32106" l="15478" r="57415" t="32103"/>
          <a:stretch/>
        </p:blipFill>
        <p:spPr>
          <a:xfrm>
            <a:off x="1913048" y="7962750"/>
            <a:ext cx="1141093" cy="923400"/>
          </a:xfrm>
          <a:prstGeom prst="rect">
            <a:avLst/>
          </a:prstGeom>
          <a:noFill/>
          <a:ln>
            <a:noFill/>
          </a:ln>
        </p:spPr>
      </p:pic>
      <p:sp>
        <p:nvSpPr>
          <p:cNvPr id="91" name="Google Shape;91;p1"/>
          <p:cNvSpPr txBox="1"/>
          <p:nvPr/>
        </p:nvSpPr>
        <p:spPr>
          <a:xfrm>
            <a:off x="1999375" y="455150"/>
            <a:ext cx="3936600" cy="923400"/>
          </a:xfrm>
          <a:prstGeom prst="rect">
            <a:avLst/>
          </a:prstGeom>
          <a:noFill/>
          <a:ln>
            <a:noFill/>
          </a:ln>
        </p:spPr>
        <p:txBody>
          <a:bodyPr anchorCtr="0" anchor="t" bIns="91425" lIns="91425" spcFirstLastPara="1" rIns="91425" wrap="square" tIns="91425">
            <a:spAutoFit/>
          </a:bodyPr>
          <a:lstStyle/>
          <a:p>
            <a:pPr indent="0" lvl="0" marL="0" marR="919734" rtl="0" algn="r">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r">
              <a:spcBef>
                <a:spcPts val="0"/>
              </a:spcBef>
              <a:spcAft>
                <a:spcPts val="0"/>
              </a:spcAft>
              <a:buNone/>
            </a:pPr>
            <a:r>
              <a:rPr b="1" lang="en-GB" sz="1200">
                <a:solidFill>
                  <a:schemeClr val="dk1"/>
                </a:solidFill>
                <a:latin typeface="Calibri"/>
                <a:ea typeface="Calibri"/>
                <a:cs typeface="Calibri"/>
                <a:sym typeface="Calibri"/>
              </a:rPr>
              <a:t>Tel:</a:t>
            </a:r>
            <a:r>
              <a:rPr lang="en-GB" sz="1200">
                <a:solidFill>
                  <a:schemeClr val="dk1"/>
                </a:solidFill>
                <a:latin typeface="Calibri"/>
                <a:ea typeface="Calibri"/>
                <a:cs typeface="Calibri"/>
                <a:sym typeface="Calibri"/>
              </a:rPr>
              <a:t> 07900 081955</a:t>
            </a:r>
            <a:endParaRPr sz="1200">
              <a:solidFill>
                <a:schemeClr val="dk1"/>
              </a:solidFill>
              <a:latin typeface="Calibri"/>
              <a:ea typeface="Calibri"/>
              <a:cs typeface="Calibri"/>
              <a:sym typeface="Calibri"/>
            </a:endParaRPr>
          </a:p>
          <a:p>
            <a:pPr indent="0" lvl="0" marL="0" marR="0" rtl="0" algn="r">
              <a:spcBef>
                <a:spcPts val="0"/>
              </a:spcBef>
              <a:spcAft>
                <a:spcPts val="0"/>
              </a:spcAft>
              <a:buNone/>
            </a:pPr>
            <a:r>
              <a:rPr b="1" lang="en-GB" sz="1200">
                <a:solidFill>
                  <a:schemeClr val="dk1"/>
                </a:solidFill>
                <a:latin typeface="Calibri"/>
                <a:ea typeface="Calibri"/>
                <a:cs typeface="Calibri"/>
                <a:sym typeface="Calibri"/>
              </a:rPr>
              <a:t>CCC Email:</a:t>
            </a:r>
            <a:r>
              <a:rPr lang="en-GB" sz="1200">
                <a:solidFill>
                  <a:schemeClr val="dk1"/>
                </a:solidFill>
                <a:latin typeface="Calibri"/>
                <a:ea typeface="Calibri"/>
                <a:cs typeface="Calibri"/>
                <a:sym typeface="Calibri"/>
              </a:rPr>
              <a:t> </a:t>
            </a:r>
            <a:r>
              <a:rPr lang="en-GB" sz="1200" u="sng">
                <a:solidFill>
                  <a:schemeClr val="hlink"/>
                </a:solidFill>
                <a:latin typeface="Calibri"/>
                <a:ea typeface="Calibri"/>
                <a:cs typeface="Calibri"/>
                <a:sym typeface="Calibri"/>
                <a:hlinkClick r:id="rId6"/>
              </a:rPr>
              <a:t>alex.ricketts@councillor.canterbury.gov.uk</a:t>
            </a:r>
            <a:endParaRPr sz="1200">
              <a:solidFill>
                <a:schemeClr val="dk1"/>
              </a:solidFill>
              <a:latin typeface="Calibri"/>
              <a:ea typeface="Calibri"/>
              <a:cs typeface="Calibri"/>
              <a:sym typeface="Calibri"/>
            </a:endParaRPr>
          </a:p>
          <a:p>
            <a:pPr indent="0" lvl="0" marL="0" marR="0" rtl="0" algn="r">
              <a:spcBef>
                <a:spcPts val="0"/>
              </a:spcBef>
              <a:spcAft>
                <a:spcPts val="0"/>
              </a:spcAft>
              <a:buNone/>
            </a:pPr>
            <a:r>
              <a:rPr b="1" lang="en-GB" sz="1200">
                <a:solidFill>
                  <a:schemeClr val="dk1"/>
                </a:solidFill>
                <a:latin typeface="Calibri"/>
                <a:ea typeface="Calibri"/>
                <a:cs typeface="Calibri"/>
                <a:sym typeface="Calibri"/>
              </a:rPr>
              <a:t>KCC Email: </a:t>
            </a:r>
            <a:r>
              <a:rPr lang="en-GB" sz="1200" u="sng">
                <a:solidFill>
                  <a:schemeClr val="hlink"/>
                </a:solidFill>
                <a:latin typeface="Calibri"/>
                <a:ea typeface="Calibri"/>
                <a:cs typeface="Calibri"/>
                <a:sym typeface="Calibri"/>
                <a:hlinkClick r:id="rId7"/>
              </a:rPr>
              <a:t>alex.ricketts@kent.gov.uk</a:t>
            </a:r>
            <a:r>
              <a:rPr b="1" lang="en-GB" sz="1200">
                <a:solidFill>
                  <a:schemeClr val="dk1"/>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a2576b43f2_0_18"/>
          <p:cNvSpPr/>
          <p:nvPr/>
        </p:nvSpPr>
        <p:spPr>
          <a:xfrm>
            <a:off x="139485" y="2616617"/>
            <a:ext cx="184800" cy="369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g3a2576b43f2_0_18"/>
          <p:cNvSpPr/>
          <p:nvPr/>
        </p:nvSpPr>
        <p:spPr>
          <a:xfrm>
            <a:off x="0" y="-2500"/>
            <a:ext cx="6858000" cy="1332900"/>
          </a:xfrm>
          <a:prstGeom prst="rect">
            <a:avLst/>
          </a:prstGeom>
          <a:solidFill>
            <a:srgbClr val="FAA61A"/>
          </a:solidFill>
          <a:ln>
            <a:noFill/>
          </a:ln>
        </p:spPr>
        <p:txBody>
          <a:bodyPr anchorCtr="0" anchor="t" bIns="45700" lIns="91425" spcFirstLastPara="1" rIns="91425" wrap="square" tIns="0">
            <a:noAutofit/>
          </a:bodyPr>
          <a:lstStyle/>
          <a:p>
            <a:pPr indent="0" lvl="0" marL="0" marR="829734" rtl="0" algn="ctr">
              <a:lnSpc>
                <a:spcPct val="100000"/>
              </a:lnSpc>
              <a:spcBef>
                <a:spcPts val="0"/>
              </a:spcBef>
              <a:spcAft>
                <a:spcPts val="0"/>
              </a:spcAft>
              <a:buClr>
                <a:schemeClr val="lt1"/>
              </a:buClr>
              <a:buSzPts val="2800"/>
              <a:buFont typeface="Calibri"/>
              <a:buNone/>
            </a:pPr>
            <a:r>
              <a:rPr b="1" i="0" lang="en-GB" sz="3000" u="none" cap="none" strike="noStrike">
                <a:solidFill>
                  <a:schemeClr val="dk1"/>
                </a:solidFill>
                <a:latin typeface="Calibri"/>
                <a:ea typeface="Calibri"/>
                <a:cs typeface="Calibri"/>
                <a:sym typeface="Calibri"/>
              </a:rPr>
              <a:t>Canterbury North Update</a:t>
            </a:r>
            <a:endParaRPr b="1" sz="3000">
              <a:solidFill>
                <a:schemeClr val="dk1"/>
              </a:solidFill>
              <a:latin typeface="Calibri"/>
              <a:ea typeface="Calibri"/>
              <a:cs typeface="Calibri"/>
              <a:sym typeface="Calibri"/>
            </a:endParaRPr>
          </a:p>
          <a:p>
            <a:pPr indent="0" lvl="0" marL="0" marR="829734" rtl="0" algn="ctr">
              <a:lnSpc>
                <a:spcPct val="50000"/>
              </a:lnSpc>
              <a:spcBef>
                <a:spcPts val="0"/>
              </a:spcBef>
              <a:spcAft>
                <a:spcPts val="0"/>
              </a:spcAft>
              <a:buClr>
                <a:schemeClr val="lt1"/>
              </a:buClr>
              <a:buSzPts val="2800"/>
              <a:buFont typeface="Calibri"/>
              <a:buNone/>
            </a:pPr>
            <a:r>
              <a:rPr b="1" i="0" lang="en-GB" sz="3000" u="none" cap="none" strike="noStrike">
                <a:solidFill>
                  <a:schemeClr val="dk1"/>
                </a:solidFill>
                <a:latin typeface="Calibri"/>
                <a:ea typeface="Calibri"/>
                <a:cs typeface="Calibri"/>
                <a:sym typeface="Calibri"/>
              </a:rPr>
              <a:t> </a:t>
            </a:r>
            <a:r>
              <a:rPr b="1" i="0" lang="en-GB" sz="2000" u="none" cap="none" strike="noStrike">
                <a:solidFill>
                  <a:schemeClr val="dk1"/>
                </a:solidFill>
                <a:latin typeface="Calibri"/>
                <a:ea typeface="Calibri"/>
                <a:cs typeface="Calibri"/>
                <a:sym typeface="Calibri"/>
              </a:rPr>
              <a:t>November 2025</a:t>
            </a:r>
            <a:endParaRPr b="1" i="0" sz="2000" u="none" cap="none" strike="noStrike">
              <a:solidFill>
                <a:schemeClr val="dk1"/>
              </a:solidFill>
              <a:latin typeface="Calibri"/>
              <a:ea typeface="Calibri"/>
              <a:cs typeface="Calibri"/>
              <a:sym typeface="Calibri"/>
            </a:endParaRPr>
          </a:p>
          <a:p>
            <a:pPr indent="0" lvl="0" marL="0" marR="919734" rtl="0" algn="r">
              <a:lnSpc>
                <a:spcPct val="100000"/>
              </a:lnSpc>
              <a:spcBef>
                <a:spcPts val="0"/>
              </a:spcBef>
              <a:spcAft>
                <a:spcPts val="0"/>
              </a:spcAft>
              <a:buClr>
                <a:schemeClr val="dk1"/>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919734" rtl="0" algn="l">
              <a:lnSpc>
                <a:spcPct val="100000"/>
              </a:lnSpc>
              <a:spcBef>
                <a:spcPts val="0"/>
              </a:spcBef>
              <a:spcAft>
                <a:spcPts val="0"/>
              </a:spcAft>
              <a:buClr>
                <a:schemeClr val="lt1"/>
              </a:buClr>
              <a:buSzPts val="2800"/>
              <a:buFont typeface="Calibri"/>
              <a:buNone/>
            </a:pPr>
            <a:r>
              <a:t/>
            </a:r>
            <a:endParaRPr b="1" i="0" sz="400" u="none" cap="none" strike="noStrike">
              <a:solidFill>
                <a:schemeClr val="lt1"/>
              </a:solidFill>
              <a:latin typeface="Calibri"/>
              <a:ea typeface="Calibri"/>
              <a:cs typeface="Calibri"/>
              <a:sym typeface="Calibri"/>
            </a:endParaRPr>
          </a:p>
          <a:p>
            <a:pPr indent="0" lvl="0" marL="0" marR="829734" rtl="0" algn="r">
              <a:lnSpc>
                <a:spcPct val="100000"/>
              </a:lnSpc>
              <a:spcBef>
                <a:spcPts val="0"/>
              </a:spcBef>
              <a:spcAft>
                <a:spcPts val="0"/>
              </a:spcAft>
              <a:buClr>
                <a:schemeClr val="dk1"/>
              </a:buClr>
              <a:buSzPts val="1400"/>
              <a:buFont typeface="Arial"/>
              <a:buNone/>
            </a:pPr>
            <a:r>
              <a:t/>
            </a:r>
            <a:endParaRPr b="1" i="0" sz="1200" u="none" cap="none" strike="noStrike">
              <a:solidFill>
                <a:schemeClr val="dk1"/>
              </a:solidFill>
              <a:latin typeface="Calibri"/>
              <a:ea typeface="Calibri"/>
              <a:cs typeface="Calibri"/>
              <a:sym typeface="Calibri"/>
            </a:endParaRPr>
          </a:p>
        </p:txBody>
      </p:sp>
      <p:pic>
        <p:nvPicPr>
          <p:cNvPr id="98" name="Google Shape;98;g3a2576b43f2_0_18"/>
          <p:cNvPicPr preferRelativeResize="0"/>
          <p:nvPr/>
        </p:nvPicPr>
        <p:blipFill rotWithShape="1">
          <a:blip r:embed="rId3">
            <a:alphaModFix/>
          </a:blip>
          <a:srcRect b="0" l="0" r="0" t="0"/>
          <a:stretch/>
        </p:blipFill>
        <p:spPr>
          <a:xfrm>
            <a:off x="5996675" y="63650"/>
            <a:ext cx="800400" cy="1200600"/>
          </a:xfrm>
          <a:prstGeom prst="rect">
            <a:avLst/>
          </a:prstGeom>
          <a:noFill/>
          <a:ln>
            <a:noFill/>
          </a:ln>
        </p:spPr>
      </p:pic>
      <p:sp>
        <p:nvSpPr>
          <p:cNvPr id="99" name="Google Shape;99;g3a2576b43f2_0_18"/>
          <p:cNvSpPr txBox="1"/>
          <p:nvPr/>
        </p:nvSpPr>
        <p:spPr>
          <a:xfrm>
            <a:off x="39150" y="888275"/>
            <a:ext cx="2317500" cy="499800"/>
          </a:xfrm>
          <a:prstGeom prst="rect">
            <a:avLst/>
          </a:prstGeom>
          <a:noFill/>
          <a:ln>
            <a:noFill/>
          </a:ln>
        </p:spPr>
        <p:txBody>
          <a:bodyPr anchorCtr="0" anchor="t" bIns="91425" lIns="91425" spcFirstLastPara="1" rIns="91425" wrap="square" tIns="91425">
            <a:noAutofit/>
          </a:bodyPr>
          <a:lstStyle/>
          <a:p>
            <a:pPr indent="0" lvl="0" marL="0" marR="245695" rtl="0" algn="l">
              <a:lnSpc>
                <a:spcPct val="100000"/>
              </a:lnSpc>
              <a:spcBef>
                <a:spcPts val="0"/>
              </a:spcBef>
              <a:spcAft>
                <a:spcPts val="0"/>
              </a:spcAft>
              <a:buClr>
                <a:schemeClr val="lt1"/>
              </a:buClr>
              <a:buSzPts val="2800"/>
              <a:buFont typeface="Calibri"/>
              <a:buNone/>
            </a:pPr>
            <a:r>
              <a:rPr b="1" i="0" lang="en-GB" sz="2100" u="none" cap="none" strike="noStrike">
                <a:solidFill>
                  <a:schemeClr val="dk1"/>
                </a:solidFill>
                <a:latin typeface="Calibri"/>
                <a:ea typeface="Calibri"/>
                <a:cs typeface="Calibri"/>
                <a:sym typeface="Calibri"/>
              </a:rPr>
              <a:t>Cllr Alex Ricketts</a:t>
            </a:r>
            <a:endParaRPr b="0" i="0" sz="2100" u="none" cap="none" strike="noStrike">
              <a:solidFill>
                <a:schemeClr val="dk1"/>
              </a:solidFill>
              <a:latin typeface="Calibri"/>
              <a:ea typeface="Calibri"/>
              <a:cs typeface="Calibri"/>
              <a:sym typeface="Calibri"/>
            </a:endParaRPr>
          </a:p>
        </p:txBody>
      </p:sp>
      <p:sp>
        <p:nvSpPr>
          <p:cNvPr id="100" name="Google Shape;100;g3a2576b43f2_0_18"/>
          <p:cNvSpPr txBox="1"/>
          <p:nvPr/>
        </p:nvSpPr>
        <p:spPr>
          <a:xfrm>
            <a:off x="1999375" y="455150"/>
            <a:ext cx="3936600" cy="923400"/>
          </a:xfrm>
          <a:prstGeom prst="rect">
            <a:avLst/>
          </a:prstGeom>
          <a:noFill/>
          <a:ln>
            <a:noFill/>
          </a:ln>
        </p:spPr>
        <p:txBody>
          <a:bodyPr anchorCtr="0" anchor="t" bIns="91425" lIns="91425" spcFirstLastPara="1" rIns="91425" wrap="square" tIns="91425">
            <a:spAutoFit/>
          </a:bodyPr>
          <a:lstStyle/>
          <a:p>
            <a:pPr indent="0" lvl="0" marL="0" marR="919734" rtl="0" algn="r">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r">
              <a:spcBef>
                <a:spcPts val="0"/>
              </a:spcBef>
              <a:spcAft>
                <a:spcPts val="0"/>
              </a:spcAft>
              <a:buNone/>
            </a:pPr>
            <a:r>
              <a:rPr b="1" lang="en-GB" sz="1200">
                <a:solidFill>
                  <a:schemeClr val="dk1"/>
                </a:solidFill>
                <a:latin typeface="Calibri"/>
                <a:ea typeface="Calibri"/>
                <a:cs typeface="Calibri"/>
                <a:sym typeface="Calibri"/>
              </a:rPr>
              <a:t>Tel:</a:t>
            </a:r>
            <a:r>
              <a:rPr lang="en-GB" sz="1200">
                <a:solidFill>
                  <a:schemeClr val="dk1"/>
                </a:solidFill>
                <a:latin typeface="Calibri"/>
                <a:ea typeface="Calibri"/>
                <a:cs typeface="Calibri"/>
                <a:sym typeface="Calibri"/>
              </a:rPr>
              <a:t> 07900 081955</a:t>
            </a:r>
            <a:endParaRPr sz="1200">
              <a:solidFill>
                <a:schemeClr val="dk1"/>
              </a:solidFill>
              <a:latin typeface="Calibri"/>
              <a:ea typeface="Calibri"/>
              <a:cs typeface="Calibri"/>
              <a:sym typeface="Calibri"/>
            </a:endParaRPr>
          </a:p>
          <a:p>
            <a:pPr indent="0" lvl="0" marL="0" marR="0" rtl="0" algn="r">
              <a:spcBef>
                <a:spcPts val="0"/>
              </a:spcBef>
              <a:spcAft>
                <a:spcPts val="0"/>
              </a:spcAft>
              <a:buNone/>
            </a:pPr>
            <a:r>
              <a:rPr b="1" lang="en-GB" sz="1200">
                <a:solidFill>
                  <a:schemeClr val="dk1"/>
                </a:solidFill>
                <a:latin typeface="Calibri"/>
                <a:ea typeface="Calibri"/>
                <a:cs typeface="Calibri"/>
                <a:sym typeface="Calibri"/>
              </a:rPr>
              <a:t>CCC Email:</a:t>
            </a:r>
            <a:r>
              <a:rPr lang="en-GB" sz="1200">
                <a:solidFill>
                  <a:schemeClr val="dk1"/>
                </a:solidFill>
                <a:latin typeface="Calibri"/>
                <a:ea typeface="Calibri"/>
                <a:cs typeface="Calibri"/>
                <a:sym typeface="Calibri"/>
              </a:rPr>
              <a:t> </a:t>
            </a:r>
            <a:r>
              <a:rPr lang="en-GB" sz="1200" u="sng">
                <a:solidFill>
                  <a:schemeClr val="hlink"/>
                </a:solidFill>
                <a:latin typeface="Calibri"/>
                <a:ea typeface="Calibri"/>
                <a:cs typeface="Calibri"/>
                <a:sym typeface="Calibri"/>
                <a:hlinkClick r:id="rId4"/>
              </a:rPr>
              <a:t>alex.ricketts@councillor.canterbury.gov.uk</a:t>
            </a:r>
            <a:endParaRPr sz="1200">
              <a:solidFill>
                <a:schemeClr val="dk1"/>
              </a:solidFill>
              <a:latin typeface="Calibri"/>
              <a:ea typeface="Calibri"/>
              <a:cs typeface="Calibri"/>
              <a:sym typeface="Calibri"/>
            </a:endParaRPr>
          </a:p>
          <a:p>
            <a:pPr indent="0" lvl="0" marL="0" marR="0" rtl="0" algn="r">
              <a:spcBef>
                <a:spcPts val="0"/>
              </a:spcBef>
              <a:spcAft>
                <a:spcPts val="0"/>
              </a:spcAft>
              <a:buNone/>
            </a:pPr>
            <a:r>
              <a:rPr b="1" lang="en-GB" sz="1200">
                <a:solidFill>
                  <a:schemeClr val="dk1"/>
                </a:solidFill>
                <a:latin typeface="Calibri"/>
                <a:ea typeface="Calibri"/>
                <a:cs typeface="Calibri"/>
                <a:sym typeface="Calibri"/>
              </a:rPr>
              <a:t>KCC Email: </a:t>
            </a:r>
            <a:r>
              <a:rPr lang="en-GB" sz="1200" u="sng">
                <a:solidFill>
                  <a:schemeClr val="hlink"/>
                </a:solidFill>
                <a:latin typeface="Calibri"/>
                <a:ea typeface="Calibri"/>
                <a:cs typeface="Calibri"/>
                <a:sym typeface="Calibri"/>
                <a:hlinkClick r:id="rId5"/>
              </a:rPr>
              <a:t>alex.ricketts@kent.gov.uk</a:t>
            </a:r>
            <a:r>
              <a:rPr b="1" lang="en-GB" sz="1200">
                <a:solidFill>
                  <a:schemeClr val="dk1"/>
                </a:solidFill>
                <a:latin typeface="Calibri"/>
                <a:ea typeface="Calibri"/>
                <a:cs typeface="Calibri"/>
                <a:sym typeface="Calibri"/>
              </a:rPr>
              <a:t> </a:t>
            </a:r>
            <a:endParaRPr/>
          </a:p>
        </p:txBody>
      </p:sp>
      <p:pic>
        <p:nvPicPr>
          <p:cNvPr id="101" name="Google Shape;101;g3a2576b43f2_0_18"/>
          <p:cNvPicPr preferRelativeResize="0"/>
          <p:nvPr/>
        </p:nvPicPr>
        <p:blipFill>
          <a:blip r:embed="rId6">
            <a:alphaModFix/>
          </a:blip>
          <a:stretch>
            <a:fillRect/>
          </a:stretch>
        </p:blipFill>
        <p:spPr>
          <a:xfrm>
            <a:off x="0" y="8886161"/>
            <a:ext cx="6831299" cy="1019839"/>
          </a:xfrm>
          <a:prstGeom prst="rect">
            <a:avLst/>
          </a:prstGeom>
          <a:noFill/>
          <a:ln>
            <a:noFill/>
          </a:ln>
        </p:spPr>
      </p:pic>
      <p:sp>
        <p:nvSpPr>
          <p:cNvPr id="102" name="Google Shape;102;g3a2576b43f2_0_18"/>
          <p:cNvSpPr txBox="1"/>
          <p:nvPr/>
        </p:nvSpPr>
        <p:spPr>
          <a:xfrm>
            <a:off x="36750" y="1388075"/>
            <a:ext cx="6757800" cy="7023600"/>
          </a:xfrm>
          <a:prstGeom prst="rect">
            <a:avLst/>
          </a:prstGeom>
          <a:noFill/>
          <a:ln>
            <a:noFill/>
          </a:ln>
        </p:spPr>
        <p:txBody>
          <a:bodyPr anchorCtr="0" anchor="t" bIns="91425" lIns="91425" spcFirstLastPara="1" rIns="91425" wrap="square" tIns="91425">
            <a:spAutoFit/>
          </a:bodyPr>
          <a:lstStyle/>
          <a:p>
            <a:pPr indent="0" lvl="0" marL="89999" rtl="0" algn="l">
              <a:lnSpc>
                <a:spcPct val="115000"/>
              </a:lnSpc>
              <a:spcBef>
                <a:spcPts val="1200"/>
              </a:spcBef>
              <a:spcAft>
                <a:spcPts val="0"/>
              </a:spcAft>
              <a:buNone/>
            </a:pPr>
            <a:r>
              <a:t/>
            </a:r>
            <a:endParaRPr>
              <a:solidFill>
                <a:schemeClr val="dk1"/>
              </a:solidFill>
              <a:latin typeface="Calibri"/>
              <a:ea typeface="Calibri"/>
              <a:cs typeface="Calibri"/>
              <a:sym typeface="Calibri"/>
            </a:endParaRPr>
          </a:p>
          <a:p>
            <a:pPr indent="0" lvl="0" marL="89999" rtl="0" algn="l">
              <a:lnSpc>
                <a:spcPct val="115000"/>
              </a:lnSpc>
              <a:spcBef>
                <a:spcPts val="1200"/>
              </a:spcBef>
              <a:spcAft>
                <a:spcPts val="0"/>
              </a:spcAft>
              <a:buNone/>
            </a:pPr>
            <a:r>
              <a:rPr b="1" lang="en-GB">
                <a:solidFill>
                  <a:srgbClr val="242424"/>
                </a:solidFill>
                <a:highlight>
                  <a:srgbClr val="FFFFFF"/>
                </a:highlight>
                <a:latin typeface="Calibri"/>
                <a:ea typeface="Calibri"/>
                <a:cs typeface="Calibri"/>
                <a:sym typeface="Calibri"/>
              </a:rPr>
              <a:t>CCC Updates </a:t>
            </a:r>
            <a:endParaRPr b="1">
              <a:solidFill>
                <a:srgbClr val="242424"/>
              </a:solidFill>
              <a:highlight>
                <a:srgbClr val="FFFFFF"/>
              </a:highlight>
              <a:latin typeface="Calibri"/>
              <a:ea typeface="Calibri"/>
              <a:cs typeface="Calibri"/>
              <a:sym typeface="Calibri"/>
            </a:endParaRPr>
          </a:p>
          <a:p>
            <a:pPr indent="-317500" lvl="0" marL="457200" rtl="0" algn="l">
              <a:lnSpc>
                <a:spcPct val="115000"/>
              </a:lnSpc>
              <a:spcBef>
                <a:spcPts val="1200"/>
              </a:spcBef>
              <a:spcAft>
                <a:spcPts val="0"/>
              </a:spcAft>
              <a:buSzPts val="1400"/>
              <a:buChar char="●"/>
            </a:pPr>
            <a:r>
              <a:rPr lang="en-GB">
                <a:solidFill>
                  <a:srgbClr val="242424"/>
                </a:solidFill>
                <a:highlight>
                  <a:srgbClr val="FFFFFF"/>
                </a:highlight>
                <a:latin typeface="Calibri"/>
                <a:ea typeface="Calibri"/>
                <a:cs typeface="Calibri"/>
                <a:sym typeface="Calibri"/>
              </a:rPr>
              <a:t>Canterbury City Council is currently consulting on its budget for next year. The links provided include further details on each of these proposals, the consultation is open until </a:t>
            </a:r>
            <a:r>
              <a:rPr b="1" lang="en-GB">
                <a:solidFill>
                  <a:srgbClr val="242424"/>
                </a:solidFill>
                <a:highlight>
                  <a:srgbClr val="FFFFFF"/>
                </a:highlight>
                <a:latin typeface="Calibri"/>
                <a:ea typeface="Calibri"/>
                <a:cs typeface="Calibri"/>
                <a:sym typeface="Calibri"/>
              </a:rPr>
              <a:t>9am</a:t>
            </a:r>
            <a:r>
              <a:rPr lang="en-GB">
                <a:solidFill>
                  <a:srgbClr val="242424"/>
                </a:solidFill>
                <a:highlight>
                  <a:srgbClr val="FFFFFF"/>
                </a:highlight>
                <a:latin typeface="Calibri"/>
                <a:ea typeface="Calibri"/>
                <a:cs typeface="Calibri"/>
                <a:sym typeface="Calibri"/>
              </a:rPr>
              <a:t> on </a:t>
            </a:r>
            <a:r>
              <a:rPr b="1" lang="en-GB">
                <a:solidFill>
                  <a:srgbClr val="242424"/>
                </a:solidFill>
                <a:highlight>
                  <a:srgbClr val="FFFFFF"/>
                </a:highlight>
                <a:latin typeface="Calibri"/>
                <a:ea typeface="Calibri"/>
                <a:cs typeface="Calibri"/>
                <a:sym typeface="Calibri"/>
              </a:rPr>
              <a:t>Tuesday 6 January 2026</a:t>
            </a:r>
            <a:r>
              <a:rPr lang="en-GB">
                <a:solidFill>
                  <a:srgbClr val="242424"/>
                </a:solidFill>
                <a:highlight>
                  <a:srgbClr val="FFFFFF"/>
                </a:highlight>
                <a:latin typeface="Calibri"/>
                <a:ea typeface="Calibri"/>
                <a:cs typeface="Calibri"/>
                <a:sym typeface="Calibri"/>
              </a:rPr>
              <a:t>.</a:t>
            </a:r>
            <a:endParaRPr>
              <a:solidFill>
                <a:srgbClr val="242424"/>
              </a:solidFill>
              <a:highlight>
                <a:srgbClr val="FFFFFF"/>
              </a:highlight>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u="sng">
                <a:solidFill>
                  <a:srgbClr val="1155CC"/>
                </a:solidFill>
                <a:highlight>
                  <a:srgbClr val="FFFFFF"/>
                </a:highlight>
                <a:latin typeface="Calibri"/>
                <a:ea typeface="Calibri"/>
                <a:cs typeface="Calibri"/>
                <a:sym typeface="Calibri"/>
                <a:hlinkClick r:id="rId7">
                  <a:extLst>
                    <a:ext uri="{A12FA001-AC4F-418D-AE19-62706E023703}">
                      <ahyp:hlinkClr val="tx"/>
                    </a:ext>
                  </a:extLst>
                </a:hlinkClick>
              </a:rPr>
              <a:t>General Fund budget consultation 2026/27</a:t>
            </a:r>
            <a:r>
              <a:rPr lang="en-GB">
                <a:solidFill>
                  <a:schemeClr val="dk1"/>
                </a:solidFill>
                <a:highlight>
                  <a:srgbClr val="FFFFFF"/>
                </a:highlight>
                <a:latin typeface="Calibri"/>
                <a:ea typeface="Calibri"/>
                <a:cs typeface="Calibri"/>
                <a:sym typeface="Calibri"/>
              </a:rPr>
              <a:t> </a:t>
            </a:r>
            <a:endParaRPr>
              <a:solidFill>
                <a:schemeClr val="dk1"/>
              </a:solidFill>
              <a:highlight>
                <a:srgbClr val="FFFFFF"/>
              </a:highlight>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u="sng">
                <a:solidFill>
                  <a:srgbClr val="1155CC"/>
                </a:solidFill>
                <a:highlight>
                  <a:srgbClr val="FFFFFF"/>
                </a:highlight>
                <a:latin typeface="Calibri"/>
                <a:ea typeface="Calibri"/>
                <a:cs typeface="Calibri"/>
                <a:sym typeface="Calibri"/>
                <a:hlinkClick r:id="rId8">
                  <a:extLst>
                    <a:ext uri="{A12FA001-AC4F-418D-AE19-62706E023703}">
                      <ahyp:hlinkClr val="tx"/>
                    </a:ext>
                  </a:extLst>
                </a:hlinkClick>
              </a:rPr>
              <a:t>Proposed changes to charges and conditions in council car parks for 2026/27</a:t>
            </a:r>
            <a:r>
              <a:rPr lang="en-GB">
                <a:solidFill>
                  <a:schemeClr val="dk1"/>
                </a:solidFill>
                <a:highlight>
                  <a:srgbClr val="FFFFFF"/>
                </a:highlight>
                <a:latin typeface="Calibri"/>
                <a:ea typeface="Calibri"/>
                <a:cs typeface="Calibri"/>
                <a:sym typeface="Calibri"/>
              </a:rPr>
              <a:t> </a:t>
            </a:r>
            <a:endParaRPr>
              <a:solidFill>
                <a:schemeClr val="dk1"/>
              </a:solidFill>
              <a:highlight>
                <a:srgbClr val="FFFFFF"/>
              </a:highlight>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u="sng">
                <a:solidFill>
                  <a:srgbClr val="1155CC"/>
                </a:solidFill>
                <a:highlight>
                  <a:srgbClr val="FFFFFF"/>
                </a:highlight>
                <a:latin typeface="Calibri"/>
                <a:ea typeface="Calibri"/>
                <a:cs typeface="Calibri"/>
                <a:sym typeface="Calibri"/>
                <a:hlinkClick r:id="rId9">
                  <a:extLst>
                    <a:ext uri="{A12FA001-AC4F-418D-AE19-62706E023703}">
                      <ahyp:hlinkClr val="tx"/>
                    </a:ext>
                  </a:extLst>
                </a:hlinkClick>
              </a:rPr>
              <a:t>Housing Revenue Account budget consultation 2026/27</a:t>
            </a:r>
            <a:r>
              <a:rPr lang="en-GB">
                <a:solidFill>
                  <a:schemeClr val="dk1"/>
                </a:solidFill>
                <a:highlight>
                  <a:srgbClr val="FFFFFF"/>
                </a:highlight>
                <a:latin typeface="Calibri"/>
                <a:ea typeface="Calibri"/>
                <a:cs typeface="Calibri"/>
                <a:sym typeface="Calibri"/>
              </a:rPr>
              <a:t>  </a:t>
            </a:r>
            <a:endParaRPr>
              <a:solidFill>
                <a:schemeClr val="dk1"/>
              </a:solidFill>
              <a:highlight>
                <a:srgbClr val="FFFFFF"/>
              </a:highlight>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u="sng">
                <a:solidFill>
                  <a:srgbClr val="0000FF"/>
                </a:solidFill>
                <a:highlight>
                  <a:srgbClr val="FFFFFF"/>
                </a:highlight>
                <a:latin typeface="Calibri"/>
                <a:ea typeface="Calibri"/>
                <a:cs typeface="Calibri"/>
                <a:sym typeface="Calibri"/>
                <a:hlinkClick r:id="rId10">
                  <a:extLst>
                    <a:ext uri="{A12FA001-AC4F-418D-AE19-62706E023703}">
                      <ahyp:hlinkClr val="tx"/>
                    </a:ext>
                  </a:extLst>
                </a:hlinkClick>
              </a:rPr>
              <a:t>Proposed changes to street trading licence fees for 2026/27 </a:t>
            </a:r>
            <a:endParaRPr u="sng">
              <a:solidFill>
                <a:srgbClr val="0000FF"/>
              </a:solidFill>
              <a:highlight>
                <a:srgbClr val="FFFFFF"/>
              </a:highlight>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u="sng">
                <a:solidFill>
                  <a:srgbClr val="1155CC"/>
                </a:solidFill>
                <a:highlight>
                  <a:srgbClr val="FFFFFF"/>
                </a:highlight>
                <a:latin typeface="Calibri"/>
                <a:ea typeface="Calibri"/>
                <a:cs typeface="Calibri"/>
                <a:sym typeface="Calibri"/>
                <a:hlinkClick r:id="rId11">
                  <a:extLst>
                    <a:ext uri="{A12FA001-AC4F-418D-AE19-62706E023703}">
                      <ahyp:hlinkClr val="tx"/>
                    </a:ext>
                  </a:extLst>
                </a:hlinkClick>
              </a:rPr>
              <a:t>Proposed changes to scrap metal dealer licence fees for 2026/27</a:t>
            </a:r>
            <a:r>
              <a:rPr lang="en-GB">
                <a:solidFill>
                  <a:schemeClr val="dk1"/>
                </a:solidFill>
                <a:highlight>
                  <a:srgbClr val="FFFFFF"/>
                </a:highlight>
                <a:latin typeface="Calibri"/>
                <a:ea typeface="Calibri"/>
                <a:cs typeface="Calibri"/>
                <a:sym typeface="Calibri"/>
              </a:rPr>
              <a:t> </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Local Plan Regulation 18 consultation has now closed, and responses are being analysed.</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deadline for submitting changes to the annual parking review (e.g. double yellow lines) is 1</a:t>
            </a:r>
            <a:r>
              <a:rPr baseline="30000" lang="en-GB">
                <a:solidFill>
                  <a:schemeClr val="dk1"/>
                </a:solidFill>
                <a:latin typeface="Calibri"/>
                <a:ea typeface="Calibri"/>
                <a:cs typeface="Calibri"/>
                <a:sym typeface="Calibri"/>
              </a:rPr>
              <a:t>st</a:t>
            </a:r>
            <a:r>
              <a:rPr lang="en-GB">
                <a:solidFill>
                  <a:schemeClr val="dk1"/>
                </a:solidFill>
                <a:latin typeface="Calibri"/>
                <a:ea typeface="Calibri"/>
                <a:cs typeface="Calibri"/>
                <a:sym typeface="Calibri"/>
              </a:rPr>
              <a:t> December.</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a:solidFill>
                <a:schemeClr val="dk1"/>
              </a:solidFill>
              <a:latin typeface="Calibri"/>
              <a:ea typeface="Calibri"/>
              <a:cs typeface="Calibri"/>
              <a:sym typeface="Calibri"/>
            </a:endParaRPr>
          </a:p>
          <a:p>
            <a:pPr indent="0" lvl="0" marL="89999" rtl="0" algn="l">
              <a:lnSpc>
                <a:spcPct val="115000"/>
              </a:lnSpc>
              <a:spcBef>
                <a:spcPts val="1200"/>
              </a:spcBef>
              <a:spcAft>
                <a:spcPts val="0"/>
              </a:spcAft>
              <a:buNone/>
            </a:pPr>
            <a:r>
              <a:rPr b="1" lang="en-GB">
                <a:solidFill>
                  <a:schemeClr val="dk1"/>
                </a:solidFill>
                <a:latin typeface="Calibri"/>
                <a:ea typeface="Calibri"/>
                <a:cs typeface="Calibri"/>
                <a:sym typeface="Calibri"/>
              </a:rPr>
              <a:t>KCC Updates</a:t>
            </a:r>
            <a:endParaRPr>
              <a:solidFill>
                <a:schemeClr val="dk1"/>
              </a:solidFill>
              <a:latin typeface="Calibri"/>
              <a:ea typeface="Calibri"/>
              <a:cs typeface="Calibri"/>
              <a:sym typeface="Calibri"/>
            </a:endParaRPr>
          </a:p>
          <a:p>
            <a:pPr indent="0" lvl="0" marL="89999" rtl="0" algn="l">
              <a:lnSpc>
                <a:spcPct val="115000"/>
              </a:lnSpc>
              <a:spcBef>
                <a:spcPts val="1200"/>
              </a:spcBef>
              <a:spcAft>
                <a:spcPts val="0"/>
              </a:spcAft>
              <a:buNone/>
            </a:pPr>
            <a:r>
              <a:rPr lang="en-GB">
                <a:solidFill>
                  <a:schemeClr val="dk1"/>
                </a:solidFill>
                <a:latin typeface="Calibri"/>
                <a:ea typeface="Calibri"/>
                <a:cs typeface="Calibri"/>
                <a:sym typeface="Calibri"/>
              </a:rPr>
              <a:t> KCC Country Parks survey</a:t>
            </a:r>
            <a:r>
              <a:rPr lang="en-GB">
                <a:solidFill>
                  <a:schemeClr val="dk1"/>
                </a:solidFill>
                <a:uFill>
                  <a:noFill/>
                </a:uFill>
                <a:latin typeface="Calibri"/>
                <a:ea typeface="Calibri"/>
                <a:cs typeface="Calibri"/>
                <a:sym typeface="Calibri"/>
                <a:hlinkClick r:id="rId12">
                  <a:extLst>
                    <a:ext uri="{A12FA001-AC4F-418D-AE19-62706E023703}">
                      <ahyp:hlinkClr val="tx"/>
                    </a:ext>
                  </a:extLst>
                </a:hlinkClick>
              </a:rPr>
              <a:t> </a:t>
            </a:r>
            <a:r>
              <a:rPr lang="en-GB" u="sng">
                <a:solidFill>
                  <a:srgbClr val="0563C1"/>
                </a:solidFill>
                <a:latin typeface="Calibri"/>
                <a:ea typeface="Calibri"/>
                <a:cs typeface="Calibri"/>
                <a:sym typeface="Calibri"/>
                <a:hlinkClick r:id="rId13">
                  <a:extLst>
                    <a:ext uri="{A12FA001-AC4F-418D-AE19-62706E023703}">
                      <ahyp:hlinkClr val="tx"/>
                    </a:ext>
                  </a:extLst>
                </a:hlinkClick>
              </a:rPr>
              <a:t>https://www.lake-research.com/kccparks</a:t>
            </a:r>
            <a:r>
              <a:rPr lang="en-GB">
                <a:solidFill>
                  <a:schemeClr val="dk1"/>
                </a:solidFill>
                <a:latin typeface="Calibri"/>
                <a:ea typeface="Calibri"/>
                <a:cs typeface="Calibri"/>
                <a:sym typeface="Calibri"/>
              </a:rPr>
              <a:t> The survey will close at midnight on Friday 14th November 2025</a:t>
            </a:r>
            <a:endParaRPr>
              <a:solidFill>
                <a:schemeClr val="dk1"/>
              </a:solidFill>
              <a:latin typeface="Calibri"/>
              <a:ea typeface="Calibri"/>
              <a:cs typeface="Calibri"/>
              <a:sym typeface="Calibri"/>
            </a:endParaRPr>
          </a:p>
          <a:p>
            <a:pPr indent="-317500" lvl="0" marL="457200" rtl="0" algn="l">
              <a:lnSpc>
                <a:spcPct val="115000"/>
              </a:lnSpc>
              <a:spcBef>
                <a:spcPts val="1200"/>
              </a:spcBef>
              <a:spcAft>
                <a:spcPts val="0"/>
              </a:spcAft>
              <a:buSzPts val="1400"/>
              <a:buFont typeface="Calibri"/>
              <a:buChar char="●"/>
            </a:pPr>
            <a:r>
              <a:rPr lang="en-GB">
                <a:solidFill>
                  <a:schemeClr val="dk1"/>
                </a:solidFill>
                <a:latin typeface="Calibri"/>
                <a:ea typeface="Calibri"/>
                <a:cs typeface="Calibri"/>
                <a:sym typeface="Calibri"/>
              </a:rPr>
              <a:t>National Highways and Transport Survey 2025-26</a:t>
            </a:r>
            <a:r>
              <a:rPr lang="en-GB">
                <a:solidFill>
                  <a:schemeClr val="dk1"/>
                </a:solidFill>
                <a:uFill>
                  <a:noFill/>
                </a:uFill>
                <a:latin typeface="Calibri"/>
                <a:ea typeface="Calibri"/>
                <a:cs typeface="Calibri"/>
                <a:sym typeface="Calibri"/>
                <a:hlinkClick r:id="rId14">
                  <a:extLst>
                    <a:ext uri="{A12FA001-AC4F-418D-AE19-62706E023703}">
                      <ahyp:hlinkClr val="tx"/>
                    </a:ext>
                  </a:extLst>
                </a:hlinkClick>
              </a:rPr>
              <a:t> </a:t>
            </a:r>
            <a:r>
              <a:rPr lang="en-GB" u="sng">
                <a:solidFill>
                  <a:srgbClr val="0563C1"/>
                </a:solidFill>
                <a:latin typeface="Calibri"/>
                <a:ea typeface="Calibri"/>
                <a:cs typeface="Calibri"/>
                <a:sym typeface="Calibri"/>
                <a:hlinkClick r:id="rId15">
                  <a:extLst>
                    <a:ext uri="{A12FA001-AC4F-418D-AE19-62706E023703}">
                      <ahyp:hlinkClr val="tx"/>
                    </a:ext>
                  </a:extLst>
                </a:hlinkClick>
              </a:rPr>
              <a:t>https://letstalk.kent.gov.uk/nht-2025-26</a:t>
            </a:r>
            <a:r>
              <a:rPr lang="en-GB">
                <a:solidFill>
                  <a:schemeClr val="dk1"/>
                </a:solidFill>
                <a:latin typeface="Calibri"/>
                <a:ea typeface="Calibri"/>
                <a:cs typeface="Calibri"/>
                <a:sym typeface="Calibri"/>
              </a:rPr>
              <a:t> Surveys close 28 February 2026</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GB">
                <a:solidFill>
                  <a:schemeClr val="dk1"/>
                </a:solidFill>
                <a:latin typeface="Calibri"/>
                <a:ea typeface="Calibri"/>
                <a:cs typeface="Calibri"/>
                <a:sym typeface="Calibri"/>
              </a:rPr>
              <a:t>The Shelford Landfill site consultation has now closed, although I will be meeting with the owners along with residents and fellow to discuss conditions:</a:t>
            </a:r>
            <a:r>
              <a:rPr lang="en-GB">
                <a:solidFill>
                  <a:schemeClr val="dk1"/>
                </a:solidFill>
                <a:uFill>
                  <a:noFill/>
                </a:uFill>
                <a:latin typeface="Calibri"/>
                <a:ea typeface="Calibri"/>
                <a:cs typeface="Calibri"/>
                <a:sym typeface="Calibri"/>
                <a:hlinkClick r:id="rId16">
                  <a:extLst>
                    <a:ext uri="{A12FA001-AC4F-418D-AE19-62706E023703}">
                      <ahyp:hlinkClr val="tx"/>
                    </a:ext>
                  </a:extLst>
                </a:hlinkClick>
              </a:rPr>
              <a:t> </a:t>
            </a:r>
            <a:r>
              <a:rPr lang="en-GB" u="sng">
                <a:solidFill>
                  <a:schemeClr val="hlink"/>
                </a:solidFill>
                <a:latin typeface="Calibri"/>
                <a:ea typeface="Calibri"/>
                <a:cs typeface="Calibri"/>
                <a:sym typeface="Calibri"/>
                <a:hlinkClick r:id="rId17"/>
              </a:rPr>
              <a:t>https://consult.environment-agency.gov.uk/psc/ct2-0pu-valencia-waste-kent-ltd-xp3434hx-v018/</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2023-03-23T10:53:35Z</dcterms:created>
  <dc:creator>Alex Ricketts</dc:creator>
</cp:coreProperties>
</file>